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319" r:id="rId2"/>
    <p:sldId id="256" r:id="rId3"/>
    <p:sldId id="296" r:id="rId4"/>
    <p:sldId id="297" r:id="rId5"/>
    <p:sldId id="305" r:id="rId6"/>
    <p:sldId id="306" r:id="rId7"/>
    <p:sldId id="307" r:id="rId8"/>
    <p:sldId id="308" r:id="rId9"/>
    <p:sldId id="309" r:id="rId10"/>
    <p:sldId id="298" r:id="rId11"/>
    <p:sldId id="317" r:id="rId12"/>
    <p:sldId id="310" r:id="rId13"/>
    <p:sldId id="311" r:id="rId14"/>
    <p:sldId id="312" r:id="rId15"/>
    <p:sldId id="313" r:id="rId16"/>
    <p:sldId id="314" r:id="rId17"/>
    <p:sldId id="299" r:id="rId18"/>
    <p:sldId id="315" r:id="rId19"/>
    <p:sldId id="316" r:id="rId20"/>
    <p:sldId id="301" r:id="rId21"/>
    <p:sldId id="318" r:id="rId22"/>
    <p:sldId id="302" r:id="rId23"/>
    <p:sldId id="303" r:id="rId24"/>
    <p:sldId id="280"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265" autoAdjust="0"/>
  </p:normalViewPr>
  <p:slideViewPr>
    <p:cSldViewPr>
      <p:cViewPr varScale="1">
        <p:scale>
          <a:sx n="90" d="100"/>
          <a:sy n="90" d="100"/>
        </p:scale>
        <p:origin x="1258" y="5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35D9485-ECFD-47F9-A046-584843C34076}" type="datetimeFigureOut">
              <a:rPr lang="en-US" smtClean="0"/>
              <a:pPr/>
              <a:t>1/24/2023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CB9DA6B-6E27-4843-816C-A3036548199F}"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CB9DA6B-6E27-4843-816C-A3036548199F}" type="slidenum">
              <a:rPr lang="en-US" smtClean="0"/>
              <a:pPr/>
              <a:t>23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1D8BD707-D9CF-40AE-B4C6-C98DA3205C09}" type="datetimeFigureOut">
              <a:rPr lang="en-US" smtClean="0"/>
              <a:pPr/>
              <a:t>1/24/2023</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a:t>Click to edit Master title style</a:t>
            </a:r>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a:t>Click to edit Master title style</a:t>
            </a:r>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1/24/2023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a:t>Click to edit Master title style</a:t>
            </a:r>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077200" y="6356350"/>
            <a:ext cx="609600" cy="365125"/>
          </a:xfrm>
        </p:spPr>
        <p:txBody>
          <a:bodyPr/>
          <a:lstStyle/>
          <a:p>
            <a:fld id="{B6F15528-21DE-4FAA-801E-634DDDAF4B2B}" type="slidenum">
              <a:rPr lang="en-US" smtClean="0"/>
              <a:pPr/>
              <a:t>‹#›</a:t>
            </a:fld>
            <a:endParaRPr lang="en-US"/>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a:t>Click to edit Master title style</a:t>
            </a:r>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1D8BD707-D9CF-40AE-B4C6-C98DA3205C09}" type="datetimeFigureOut">
              <a:rPr lang="en-US" smtClean="0"/>
              <a:pPr/>
              <a:t>1/24/2023</a:t>
            </a:fld>
            <a:endParaRPr lang="en-US"/>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US"/>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B6F15528-21DE-4FAA-801E-634DDDAF4B2B}" type="slidenum">
              <a:rPr lang="en-US" smtClean="0"/>
              <a:pPr/>
              <a:t>‹#›</a:t>
            </a:fld>
            <a:endParaRPr lang="en-US"/>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graphicFrame>
        <p:nvGraphicFramePr>
          <p:cNvPr id="43009" name="Object 2"/>
          <p:cNvGraphicFramePr>
            <a:graphicFrameLocks noChangeAspect="1"/>
          </p:cNvGraphicFramePr>
          <p:nvPr/>
        </p:nvGraphicFramePr>
        <p:xfrm>
          <a:off x="7467600" y="0"/>
          <a:ext cx="1676400" cy="679450"/>
        </p:xfrm>
        <a:graphic>
          <a:graphicData uri="http://schemas.openxmlformats.org/presentationml/2006/ole">
            <mc:AlternateContent xmlns:mc="http://schemas.openxmlformats.org/markup-compatibility/2006">
              <mc:Choice xmlns:v="urn:schemas-microsoft-com:vml" Requires="v">
                <p:oleObj spid="_x0000_s43009" r:id="rId13" imgW="13937020" imgH="5409524" progId="">
                  <p:embed/>
                </p:oleObj>
              </mc:Choice>
              <mc:Fallback>
                <p:oleObj r:id="rId13" imgW="13937020" imgH="5409524" progId="">
                  <p:embed/>
                  <p:pic>
                    <p:nvPicPr>
                      <p:cNvPr id="0" name="Object 2"/>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467600" y="0"/>
                        <a:ext cx="1676400" cy="6794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0DDF9DB-EE54-069A-8F91-6A63886A9C8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7778"/>
          <a:stretch/>
        </p:blipFill>
        <p:spPr>
          <a:xfrm>
            <a:off x="-2057400" y="0"/>
            <a:ext cx="13106400" cy="6857999"/>
          </a:xfrm>
        </p:spPr>
      </p:pic>
    </p:spTree>
    <p:extLst>
      <p:ext uri="{BB962C8B-B14F-4D97-AF65-F5344CB8AC3E}">
        <p14:creationId xmlns:p14="http://schemas.microsoft.com/office/powerpoint/2010/main" val="1560747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Difference in Adjectives and Adverbs</a:t>
            </a:r>
          </a:p>
        </p:txBody>
      </p:sp>
      <p:sp>
        <p:nvSpPr>
          <p:cNvPr id="3" name="Content Placeholder 2"/>
          <p:cNvSpPr>
            <a:spLocks noGrp="1"/>
          </p:cNvSpPr>
          <p:nvPr>
            <p:ph idx="1"/>
          </p:nvPr>
        </p:nvSpPr>
        <p:spPr/>
        <p:txBody>
          <a:bodyPr>
            <a:normAutofit/>
          </a:bodyPr>
          <a:lstStyle/>
          <a:p>
            <a:pPr>
              <a:buNone/>
            </a:pPr>
            <a:r>
              <a:rPr lang="en-US" b="1" i="1" dirty="0"/>
              <a:t>Adjectives describe nouns or pronouns</a:t>
            </a:r>
          </a:p>
          <a:p>
            <a:pPr>
              <a:buNone/>
            </a:pPr>
            <a:r>
              <a:rPr lang="en-US" dirty="0"/>
              <a:t>Adjective example: “</a:t>
            </a:r>
            <a:r>
              <a:rPr lang="en-US" i="1" dirty="0"/>
              <a:t>The dog is </a:t>
            </a:r>
            <a:r>
              <a:rPr lang="en-US" b="1" i="1" dirty="0"/>
              <a:t>fast</a:t>
            </a:r>
            <a:r>
              <a:rPr lang="en-US" dirty="0"/>
              <a:t>”</a:t>
            </a:r>
          </a:p>
          <a:p>
            <a:pPr>
              <a:buNone/>
            </a:pPr>
            <a:r>
              <a:rPr lang="en-US" dirty="0"/>
              <a:t>Here “Fast” is an adjective because it is describing a </a:t>
            </a:r>
          </a:p>
          <a:p>
            <a:pPr>
              <a:buNone/>
            </a:pPr>
            <a:r>
              <a:rPr lang="en-US" dirty="0"/>
              <a:t>noun (dog).</a:t>
            </a:r>
          </a:p>
          <a:p>
            <a:pPr>
              <a:buNone/>
            </a:pPr>
            <a:endParaRPr lang="en-US" dirty="0"/>
          </a:p>
          <a:p>
            <a:pPr>
              <a:buNone/>
            </a:pPr>
            <a:r>
              <a:rPr lang="en-US" b="1" i="1" dirty="0"/>
              <a:t>Adverbs describe verbs</a:t>
            </a:r>
          </a:p>
          <a:p>
            <a:pPr>
              <a:buNone/>
            </a:pPr>
            <a:r>
              <a:rPr lang="en-US" dirty="0"/>
              <a:t>Adverb example: “</a:t>
            </a:r>
            <a:r>
              <a:rPr lang="en-US" i="1" dirty="0"/>
              <a:t>The dog runs </a:t>
            </a:r>
            <a:r>
              <a:rPr lang="en-US" b="1" i="1" dirty="0"/>
              <a:t>fast</a:t>
            </a:r>
            <a:r>
              <a:rPr lang="en-US" dirty="0"/>
              <a:t>”</a:t>
            </a:r>
          </a:p>
          <a:p>
            <a:pPr>
              <a:buNone/>
            </a:pPr>
            <a:r>
              <a:rPr lang="en-US" dirty="0"/>
              <a:t>Here “Fast” is an adverb because it is describing a verb </a:t>
            </a:r>
          </a:p>
          <a:p>
            <a:pPr>
              <a:buNone/>
            </a:pPr>
            <a:r>
              <a:rPr lang="en-US" dirty="0"/>
              <a:t>(runs).</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Adverbs with the Verb</a:t>
            </a:r>
          </a:p>
        </p:txBody>
      </p:sp>
      <p:graphicFrame>
        <p:nvGraphicFramePr>
          <p:cNvPr id="4" name="Content Placeholder 3"/>
          <p:cNvGraphicFramePr>
            <a:graphicFrameLocks noGrp="1"/>
          </p:cNvGraphicFramePr>
          <p:nvPr>
            <p:ph idx="1"/>
          </p:nvPr>
        </p:nvGraphicFramePr>
        <p:xfrm>
          <a:off x="457200" y="2362200"/>
          <a:ext cx="8305800" cy="3505200"/>
        </p:xfrm>
        <a:graphic>
          <a:graphicData uri="http://schemas.openxmlformats.org/drawingml/2006/table">
            <a:tbl>
              <a:tblPr firstRow="1" bandRow="1">
                <a:tableStyleId>{5C22544A-7EE6-4342-B048-85BDC9FD1C3A}</a:tableStyleId>
              </a:tblPr>
              <a:tblGrid>
                <a:gridCol w="2362200">
                  <a:extLst>
                    <a:ext uri="{9D8B030D-6E8A-4147-A177-3AD203B41FA5}">
                      <a16:colId xmlns:a16="http://schemas.microsoft.com/office/drawing/2014/main" val="20000"/>
                    </a:ext>
                  </a:extLst>
                </a:gridCol>
                <a:gridCol w="5943600">
                  <a:extLst>
                    <a:ext uri="{9D8B030D-6E8A-4147-A177-3AD203B41FA5}">
                      <a16:colId xmlns:a16="http://schemas.microsoft.com/office/drawing/2014/main" val="20001"/>
                    </a:ext>
                  </a:extLst>
                </a:gridCol>
              </a:tblGrid>
              <a:tr h="693473">
                <a:tc>
                  <a:txBody>
                    <a:bodyPr/>
                    <a:lstStyle/>
                    <a:p>
                      <a:pPr algn="l"/>
                      <a:r>
                        <a:rPr lang="en-US" dirty="0"/>
                        <a:t>Placement</a:t>
                      </a:r>
                    </a:p>
                  </a:txBody>
                  <a:tcPr anchor="ctr"/>
                </a:tc>
                <a:tc>
                  <a:txBody>
                    <a:bodyPr/>
                    <a:lstStyle/>
                    <a:p>
                      <a:pPr algn="l"/>
                      <a:r>
                        <a:rPr lang="en-US" dirty="0"/>
                        <a:t>Example</a:t>
                      </a:r>
                    </a:p>
                  </a:txBody>
                  <a:tcPr anchor="ctr"/>
                </a:tc>
                <a:extLst>
                  <a:ext uri="{0D108BD9-81ED-4DB2-BD59-A6C34878D82A}">
                    <a16:rowId xmlns:a16="http://schemas.microsoft.com/office/drawing/2014/main" val="10000"/>
                  </a:ext>
                </a:extLst>
              </a:tr>
              <a:tr h="876566">
                <a:tc>
                  <a:txBody>
                    <a:bodyPr/>
                    <a:lstStyle/>
                    <a:p>
                      <a:pPr algn="l"/>
                      <a:r>
                        <a:rPr kumimoji="0" lang="en-US" b="0" i="0" kern="1200" dirty="0">
                          <a:solidFill>
                            <a:schemeClr val="dk1"/>
                          </a:solidFill>
                          <a:latin typeface="+mn-lt"/>
                          <a:ea typeface="+mn-ea"/>
                          <a:cs typeface="+mn-cs"/>
                        </a:rPr>
                        <a:t>before the verb </a:t>
                      </a:r>
                      <a:endParaRPr lang="en-US" dirty="0"/>
                    </a:p>
                  </a:txBody>
                  <a:tcPr anchor="ctr"/>
                </a:tc>
                <a:tc>
                  <a:txBody>
                    <a:bodyPr/>
                    <a:lstStyle/>
                    <a:p>
                      <a:pPr algn="l"/>
                      <a:r>
                        <a:rPr kumimoji="0" lang="en-US" b="1" i="1" kern="1200" dirty="0">
                          <a:solidFill>
                            <a:schemeClr val="dk1"/>
                          </a:solidFill>
                          <a:latin typeface="+mn-lt"/>
                          <a:ea typeface="+mn-ea"/>
                          <a:cs typeface="+mn-cs"/>
                        </a:rPr>
                        <a:t>Happily</a:t>
                      </a:r>
                      <a:r>
                        <a:rPr kumimoji="0" lang="en-US" b="0" i="1" kern="1200" dirty="0">
                          <a:solidFill>
                            <a:schemeClr val="dk1"/>
                          </a:solidFill>
                          <a:latin typeface="+mn-lt"/>
                          <a:ea typeface="+mn-ea"/>
                          <a:cs typeface="+mn-cs"/>
                        </a:rPr>
                        <a:t> she ran over the sand dunes.</a:t>
                      </a:r>
                    </a:p>
                    <a:p>
                      <a:pPr algn="l"/>
                      <a:r>
                        <a:rPr kumimoji="0" lang="en-US" b="1" i="1" kern="1200" dirty="0">
                          <a:solidFill>
                            <a:schemeClr val="dk1"/>
                          </a:solidFill>
                          <a:latin typeface="+mn-lt"/>
                          <a:ea typeface="+mn-ea"/>
                          <a:cs typeface="+mn-cs"/>
                        </a:rPr>
                        <a:t>Tearfully</a:t>
                      </a:r>
                      <a:r>
                        <a:rPr kumimoji="0" lang="en-US" b="0" i="1" kern="1200" dirty="0">
                          <a:solidFill>
                            <a:schemeClr val="dk1"/>
                          </a:solidFill>
                          <a:latin typeface="+mn-lt"/>
                          <a:ea typeface="+mn-ea"/>
                          <a:cs typeface="+mn-cs"/>
                        </a:rPr>
                        <a:t>, he told his brother the whole story.</a:t>
                      </a:r>
                      <a:endParaRPr lang="en-US" dirty="0"/>
                    </a:p>
                  </a:txBody>
                  <a:tcPr anchor="ctr"/>
                </a:tc>
                <a:extLst>
                  <a:ext uri="{0D108BD9-81ED-4DB2-BD59-A6C34878D82A}">
                    <a16:rowId xmlns:a16="http://schemas.microsoft.com/office/drawing/2014/main" val="10001"/>
                  </a:ext>
                </a:extLst>
              </a:tr>
              <a:tr h="990600">
                <a:tc>
                  <a:txBody>
                    <a:bodyPr/>
                    <a:lstStyle/>
                    <a:p>
                      <a:pPr algn="l"/>
                      <a:r>
                        <a:rPr kumimoji="0" lang="en-US" b="0" i="0" kern="1200" dirty="0">
                          <a:solidFill>
                            <a:schemeClr val="dk1"/>
                          </a:solidFill>
                          <a:latin typeface="+mn-lt"/>
                          <a:ea typeface="+mn-ea"/>
                          <a:cs typeface="+mn-cs"/>
                        </a:rPr>
                        <a:t>after the verb</a:t>
                      </a:r>
                      <a:endParaRPr lang="en-US" dirty="0"/>
                    </a:p>
                  </a:txBody>
                  <a:tcPr anchor="ctr"/>
                </a:tc>
                <a:tc>
                  <a:txBody>
                    <a:bodyPr/>
                    <a:lstStyle/>
                    <a:p>
                      <a:pPr algn="l"/>
                      <a:r>
                        <a:rPr kumimoji="0" lang="en-US" b="0" i="1" kern="1200" dirty="0">
                          <a:solidFill>
                            <a:schemeClr val="dk1"/>
                          </a:solidFill>
                          <a:latin typeface="+mn-lt"/>
                          <a:ea typeface="+mn-ea"/>
                          <a:cs typeface="+mn-cs"/>
                        </a:rPr>
                        <a:t>She ran </a:t>
                      </a:r>
                      <a:r>
                        <a:rPr kumimoji="0" lang="en-US" b="1" i="1" kern="1200" dirty="0">
                          <a:solidFill>
                            <a:schemeClr val="dk1"/>
                          </a:solidFill>
                          <a:latin typeface="+mn-lt"/>
                          <a:ea typeface="+mn-ea"/>
                          <a:cs typeface="+mn-cs"/>
                        </a:rPr>
                        <a:t>happily</a:t>
                      </a:r>
                      <a:r>
                        <a:rPr kumimoji="0" lang="en-US" b="0" i="1" kern="1200" dirty="0">
                          <a:solidFill>
                            <a:schemeClr val="dk1"/>
                          </a:solidFill>
                          <a:latin typeface="+mn-lt"/>
                          <a:ea typeface="+mn-ea"/>
                          <a:cs typeface="+mn-cs"/>
                        </a:rPr>
                        <a:t> over the sand dunes.</a:t>
                      </a:r>
                    </a:p>
                    <a:p>
                      <a:pPr algn="l"/>
                      <a:r>
                        <a:rPr kumimoji="0" lang="en-US" b="0" i="1" kern="1200" dirty="0">
                          <a:solidFill>
                            <a:schemeClr val="dk1"/>
                          </a:solidFill>
                          <a:latin typeface="+mn-lt"/>
                          <a:ea typeface="+mn-ea"/>
                          <a:cs typeface="+mn-cs"/>
                        </a:rPr>
                        <a:t>He was </a:t>
                      </a:r>
                      <a:r>
                        <a:rPr kumimoji="0" lang="en-US" b="1" i="1" kern="1200" dirty="0">
                          <a:solidFill>
                            <a:schemeClr val="dk1"/>
                          </a:solidFill>
                          <a:latin typeface="+mn-lt"/>
                          <a:ea typeface="+mn-ea"/>
                          <a:cs typeface="+mn-cs"/>
                        </a:rPr>
                        <a:t>telling</a:t>
                      </a:r>
                      <a:r>
                        <a:rPr kumimoji="0" lang="en-US" b="0" i="1" kern="1200" dirty="0">
                          <a:solidFill>
                            <a:schemeClr val="dk1"/>
                          </a:solidFill>
                          <a:latin typeface="+mn-lt"/>
                          <a:ea typeface="+mn-ea"/>
                          <a:cs typeface="+mn-cs"/>
                        </a:rPr>
                        <a:t> the whole story tearfully to his brother.</a:t>
                      </a:r>
                      <a:endParaRPr lang="en-US" dirty="0"/>
                    </a:p>
                  </a:txBody>
                  <a:tcPr anchor="ctr"/>
                </a:tc>
                <a:extLst>
                  <a:ext uri="{0D108BD9-81ED-4DB2-BD59-A6C34878D82A}">
                    <a16:rowId xmlns:a16="http://schemas.microsoft.com/office/drawing/2014/main" val="10002"/>
                  </a:ext>
                </a:extLst>
              </a:tr>
              <a:tr h="94456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b="0" i="0" kern="1200" dirty="0">
                          <a:solidFill>
                            <a:schemeClr val="dk1"/>
                          </a:solidFill>
                          <a:latin typeface="+mn-lt"/>
                          <a:ea typeface="+mn-ea"/>
                          <a:cs typeface="+mn-cs"/>
                        </a:rPr>
                        <a:t>between the auxiliary and the main verb.</a:t>
                      </a:r>
                    </a:p>
                  </a:txBody>
                  <a:tcPr anchor="ctr"/>
                </a:tc>
                <a:tc>
                  <a:txBody>
                    <a:bodyPr/>
                    <a:lstStyle/>
                    <a:p>
                      <a:pPr algn="l"/>
                      <a:r>
                        <a:rPr kumimoji="0" lang="en-US" b="0" i="1" kern="1200" dirty="0">
                          <a:solidFill>
                            <a:schemeClr val="dk1"/>
                          </a:solidFill>
                          <a:latin typeface="+mn-lt"/>
                          <a:ea typeface="+mn-ea"/>
                          <a:cs typeface="+mn-cs"/>
                        </a:rPr>
                        <a:t>He was </a:t>
                      </a:r>
                      <a:r>
                        <a:rPr kumimoji="0" lang="en-US" b="1" i="1" kern="1200" dirty="0">
                          <a:solidFill>
                            <a:schemeClr val="dk1"/>
                          </a:solidFill>
                          <a:latin typeface="+mn-lt"/>
                          <a:ea typeface="+mn-ea"/>
                          <a:cs typeface="+mn-cs"/>
                        </a:rPr>
                        <a:t>happily</a:t>
                      </a:r>
                      <a:r>
                        <a:rPr kumimoji="0" lang="en-US" b="0" i="1" kern="1200" dirty="0">
                          <a:solidFill>
                            <a:schemeClr val="dk1"/>
                          </a:solidFill>
                          <a:latin typeface="+mn-lt"/>
                          <a:ea typeface="+mn-ea"/>
                          <a:cs typeface="+mn-cs"/>
                        </a:rPr>
                        <a:t> running about over the sand dunes.</a:t>
                      </a:r>
                    </a:p>
                    <a:p>
                      <a:pPr algn="l"/>
                      <a:r>
                        <a:rPr kumimoji="0" lang="en-US" b="0" i="1" kern="1200" dirty="0">
                          <a:solidFill>
                            <a:schemeClr val="dk1"/>
                          </a:solidFill>
                          <a:latin typeface="+mn-lt"/>
                          <a:ea typeface="+mn-ea"/>
                          <a:cs typeface="+mn-cs"/>
                        </a:rPr>
                        <a:t>He was </a:t>
                      </a:r>
                      <a:r>
                        <a:rPr kumimoji="0" lang="en-US" b="1" i="1" kern="1200" dirty="0">
                          <a:solidFill>
                            <a:schemeClr val="dk1"/>
                          </a:solidFill>
                          <a:latin typeface="+mn-lt"/>
                          <a:ea typeface="+mn-ea"/>
                          <a:cs typeface="+mn-cs"/>
                        </a:rPr>
                        <a:t>tearfully</a:t>
                      </a:r>
                      <a:r>
                        <a:rPr kumimoji="0" lang="en-US" b="0" i="1" kern="1200" dirty="0">
                          <a:solidFill>
                            <a:schemeClr val="dk1"/>
                          </a:solidFill>
                          <a:latin typeface="+mn-lt"/>
                          <a:ea typeface="+mn-ea"/>
                          <a:cs typeface="+mn-cs"/>
                        </a:rPr>
                        <a:t> telling the whole story to his brother.</a:t>
                      </a:r>
                      <a:endParaRPr lang="en-US" dirty="0"/>
                    </a:p>
                  </a:txBody>
                  <a:tcPr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Content Placeholder 2"/>
          <p:cNvSpPr>
            <a:spLocks noGrp="1"/>
          </p:cNvSpPr>
          <p:nvPr>
            <p:ph idx="1"/>
          </p:nvPr>
        </p:nvSpPr>
        <p:spPr>
          <a:xfrm>
            <a:off x="542048" y="2205038"/>
            <a:ext cx="7992352" cy="2087562"/>
          </a:xfrm>
        </p:spPr>
        <p:txBody>
          <a:bodyPr>
            <a:normAutofit fontScale="92500"/>
          </a:bodyPr>
          <a:lstStyle/>
          <a:p>
            <a:pPr marL="114300" indent="0" algn="just" eaLnBrk="1" hangingPunct="1">
              <a:buFont typeface="Arial" charset="0"/>
              <a:buNone/>
            </a:pPr>
            <a:r>
              <a:rPr lang="en-US" sz="2800" b="1" dirty="0"/>
              <a:t>Read the sentence to find out if there is any error in it. The error, if any, will be in one part of the sentence. The number of that part will be the answer. If there is no error, then the answer is (E). Ignore errors of punctuations, if any.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4883" y="1268413"/>
            <a:ext cx="8414317" cy="4800600"/>
          </a:xfrm>
        </p:spPr>
        <p:txBody>
          <a:bodyPr/>
          <a:lstStyle/>
          <a:p>
            <a:pPr marL="114300" indent="0" eaLnBrk="1" hangingPunct="1">
              <a:buFont typeface="Arial" charset="0"/>
              <a:buNone/>
            </a:pPr>
            <a:endParaRPr lang="en-US" sz="3200" b="1" dirty="0"/>
          </a:p>
          <a:p>
            <a:pPr marL="114300" indent="0" eaLnBrk="1" hangingPunct="1">
              <a:buFont typeface="Arial" charset="0"/>
              <a:buNone/>
            </a:pPr>
            <a:r>
              <a:rPr lang="en-US" sz="3200" b="1" dirty="0"/>
              <a:t>1. The driver tried his best (A)/ to avert the accident by (B)/ bringing the car (C)/ to a suddenly stop (D)/ No error (E)</a:t>
            </a:r>
          </a:p>
          <a:p>
            <a:pPr marL="114300" indent="0" eaLnBrk="1" hangingPunct="1">
              <a:buFont typeface="Arial" charset="0"/>
              <a:buNone/>
            </a:pPr>
            <a:endParaRPr lang="en-US" sz="3200" b="1" dirty="0"/>
          </a:p>
          <a:p>
            <a:pPr marL="114300" indent="0" eaLnBrk="1" hangingPunct="1">
              <a:buFont typeface="Arial" charset="0"/>
              <a:buNone/>
            </a:pPr>
            <a:r>
              <a:rPr lang="en-US" sz="3200" b="1" dirty="0"/>
              <a:t>Answer Explanation: The error is in part D as the adjective sudden needs to be used in place of suddenly.</a:t>
            </a:r>
          </a:p>
          <a:p>
            <a:pPr marL="114300" indent="0" eaLnBrk="1" hangingPunct="1">
              <a:buFont typeface="Arial" charset="0"/>
              <a:buNone/>
            </a:pPr>
            <a:endParaRPr lang="en-US" sz="3200" b="1" dirty="0"/>
          </a:p>
          <a:p>
            <a:pPr marL="114300" indent="0" eaLnBrk="1" hangingPunct="1">
              <a:buFont typeface="Arial" charset="0"/>
              <a:buNone/>
            </a:pPr>
            <a:endParaRPr lang="en-US" sz="3200" b="1" dirty="0"/>
          </a:p>
          <a:p>
            <a:pPr marL="114300" indent="0" eaLnBrk="1" hangingPunct="1">
              <a:buFont typeface="Arial" charset="0"/>
              <a:buNone/>
            </a:pPr>
            <a:endParaRPr lang="en-US" sz="3200" b="1"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389120"/>
          </a:xfrm>
        </p:spPr>
        <p:txBody>
          <a:bodyPr/>
          <a:lstStyle/>
          <a:p>
            <a:pPr marL="114300" indent="0" eaLnBrk="1" hangingPunct="1">
              <a:buFont typeface="Arial" charset="0"/>
              <a:buNone/>
            </a:pPr>
            <a:r>
              <a:rPr lang="en-US" sz="3200" b="1" dirty="0"/>
              <a:t>2. The technician reminded (A)/ them to have a thoroughly (B)/ cleaning of the (C)/ machine after each use (D)/ No Error (E)</a:t>
            </a:r>
          </a:p>
          <a:p>
            <a:pPr marL="114300" indent="0" eaLnBrk="1" hangingPunct="1">
              <a:buFont typeface="Arial" charset="0"/>
              <a:buNone/>
            </a:pPr>
            <a:endParaRPr lang="en-US" sz="3200" b="1" dirty="0"/>
          </a:p>
          <a:p>
            <a:pPr marL="114300" indent="0" eaLnBrk="1" hangingPunct="1">
              <a:buFont typeface="Arial" charset="0"/>
              <a:buNone/>
            </a:pPr>
            <a:r>
              <a:rPr lang="en-US" sz="3200" b="1" dirty="0"/>
              <a:t>Answer Explanation: The error is in part B as the adjective through needs to be used in place of thoroughly</a:t>
            </a:r>
          </a:p>
          <a:p>
            <a:pPr marL="114300" indent="0" eaLnBrk="1" hangingPunct="1">
              <a:buFont typeface="Arial" charset="0"/>
              <a:buNone/>
            </a:pPr>
            <a:endParaRPr lang="en-US" sz="3200" b="1"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4389120"/>
          </a:xfrm>
        </p:spPr>
        <p:txBody>
          <a:bodyPr>
            <a:normAutofit fontScale="92500"/>
          </a:bodyPr>
          <a:lstStyle/>
          <a:p>
            <a:pPr marL="114300" indent="0" eaLnBrk="1" hangingPunct="1">
              <a:buFont typeface="Arial" charset="0"/>
              <a:buNone/>
            </a:pPr>
            <a:r>
              <a:rPr lang="en-US" sz="3200" b="1" dirty="0"/>
              <a:t>3. Watch (A)/how careful (B)/ the sparrow knits (C)/the straws to form a nest. (D)/ No error (E)</a:t>
            </a:r>
          </a:p>
          <a:p>
            <a:pPr marL="114300" indent="0" eaLnBrk="1" hangingPunct="1">
              <a:buFont typeface="Arial" charset="0"/>
              <a:buNone/>
            </a:pPr>
            <a:endParaRPr lang="en-US" sz="3200" b="1" dirty="0"/>
          </a:p>
          <a:p>
            <a:pPr marL="114300" indent="0" eaLnBrk="1" hangingPunct="1">
              <a:buFont typeface="Arial" charset="0"/>
              <a:buNone/>
            </a:pPr>
            <a:r>
              <a:rPr lang="en-US" sz="3200" b="1" dirty="0"/>
              <a:t>Answer Explanation: Here in this sentence ‘careful’ is an adjective which should be replaced by ‘carefully’ which is an adverb to make the sentence grammatically correct. So option B is the correct answer.</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8229600" cy="4389120"/>
          </a:xfrm>
        </p:spPr>
        <p:txBody>
          <a:bodyPr>
            <a:normAutofit fontScale="92500"/>
          </a:bodyPr>
          <a:lstStyle/>
          <a:p>
            <a:pPr marL="114300" indent="0" eaLnBrk="1" hangingPunct="1">
              <a:buFont typeface="Arial" charset="0"/>
              <a:buNone/>
            </a:pPr>
            <a:r>
              <a:rPr lang="en-US" sz="3200" b="1" dirty="0"/>
              <a:t>4. The children (A)/ have been practicing (B)/  hardly for their (3)/ school Sports Day and so they deserve the first prize (D)/ No Error(E)</a:t>
            </a:r>
          </a:p>
          <a:p>
            <a:pPr marL="114300" indent="0" eaLnBrk="1" hangingPunct="1">
              <a:buFont typeface="Arial" charset="0"/>
              <a:buNone/>
            </a:pPr>
            <a:endParaRPr lang="en-US" sz="3200" b="1" dirty="0"/>
          </a:p>
          <a:p>
            <a:pPr marL="114300" indent="0" eaLnBrk="1" hangingPunct="1">
              <a:buFont typeface="Arial" charset="0"/>
              <a:buNone/>
            </a:pPr>
            <a:r>
              <a:rPr lang="en-US" sz="3200" b="1" dirty="0"/>
              <a:t>Answer Explanation:  The error is in option C, as the adverb required here is 'hard' meaning practicing 'sincerely' or 'a lot', 'hardly' means 'not at all' or 'very little'.</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order</a:t>
            </a:r>
          </a:p>
        </p:txBody>
      </p:sp>
      <p:pic>
        <p:nvPicPr>
          <p:cNvPr id="49154" name="Picture 2" descr="Order Of Adjectives"/>
          <p:cNvPicPr>
            <a:picLocks noChangeAspect="1" noChangeArrowheads="1"/>
          </p:cNvPicPr>
          <p:nvPr/>
        </p:nvPicPr>
        <p:blipFill>
          <a:blip r:embed="rId2"/>
          <a:srcRect/>
          <a:stretch>
            <a:fillRect/>
          </a:stretch>
        </p:blipFill>
        <p:spPr bwMode="auto">
          <a:xfrm>
            <a:off x="-28221" y="2209800"/>
            <a:ext cx="9172222" cy="4191000"/>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b="1" dirty="0"/>
              <a:t>Read &amp; complete the descriptions. Use the correct words from the box</a:t>
            </a:r>
          </a:p>
        </p:txBody>
      </p:sp>
      <p:pic>
        <p:nvPicPr>
          <p:cNvPr id="97282" name="Picture 2"/>
          <p:cNvPicPr>
            <a:picLocks noChangeAspect="1" noChangeArrowheads="1"/>
          </p:cNvPicPr>
          <p:nvPr/>
        </p:nvPicPr>
        <p:blipFill>
          <a:blip r:embed="rId2"/>
          <a:srcRect/>
          <a:stretch>
            <a:fillRect/>
          </a:stretch>
        </p:blipFill>
        <p:spPr bwMode="auto">
          <a:xfrm>
            <a:off x="381000" y="2057400"/>
            <a:ext cx="8401050" cy="3905250"/>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b="1" dirty="0"/>
              <a:t>Read &amp; complete the descriptions. Use the correct words from the box</a:t>
            </a:r>
          </a:p>
        </p:txBody>
      </p:sp>
      <p:pic>
        <p:nvPicPr>
          <p:cNvPr id="98306" name="Picture 2"/>
          <p:cNvPicPr>
            <a:picLocks noChangeAspect="1" noChangeArrowheads="1"/>
          </p:cNvPicPr>
          <p:nvPr/>
        </p:nvPicPr>
        <p:blipFill>
          <a:blip r:embed="rId2"/>
          <a:srcRect/>
          <a:stretch>
            <a:fillRect/>
          </a:stretch>
        </p:blipFill>
        <p:spPr bwMode="auto">
          <a:xfrm>
            <a:off x="381000" y="2057400"/>
            <a:ext cx="8286750" cy="3771900"/>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Lecture 2</a:t>
            </a:r>
          </a:p>
        </p:txBody>
      </p:sp>
      <p:sp>
        <p:nvSpPr>
          <p:cNvPr id="3" name="Subtitle 2"/>
          <p:cNvSpPr>
            <a:spLocks noGrp="1"/>
          </p:cNvSpPr>
          <p:nvPr>
            <p:ph type="subTitle" idx="1"/>
          </p:nvPr>
        </p:nvSpPr>
        <p:spPr/>
        <p:txBody>
          <a:bodyPr>
            <a:normAutofit/>
          </a:bodyPr>
          <a:lstStyle/>
          <a:p>
            <a:r>
              <a:rPr lang="en-US" sz="4000" dirty="0"/>
              <a:t>Parts of Speech (Cont)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3600" b="1" dirty="0"/>
              <a:t>Adverbial and Compound Conjunctions</a:t>
            </a:r>
          </a:p>
        </p:txBody>
      </p:sp>
      <p:pic>
        <p:nvPicPr>
          <p:cNvPr id="47105" name="Picture 1"/>
          <p:cNvPicPr>
            <a:picLocks noChangeAspect="1" noChangeArrowheads="1"/>
          </p:cNvPicPr>
          <p:nvPr/>
        </p:nvPicPr>
        <p:blipFill>
          <a:blip r:embed="rId2"/>
          <a:srcRect/>
          <a:stretch>
            <a:fillRect/>
          </a:stretch>
        </p:blipFill>
        <p:spPr bwMode="auto">
          <a:xfrm>
            <a:off x="404885" y="1752601"/>
            <a:ext cx="8492041" cy="4419600"/>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Autofit/>
          </a:bodyPr>
          <a:lstStyle/>
          <a:p>
            <a:r>
              <a:rPr lang="en-US" sz="2800" b="1" dirty="0"/>
              <a:t>Choose the best answer to complete the sentence.</a:t>
            </a:r>
          </a:p>
        </p:txBody>
      </p:sp>
      <p:sp>
        <p:nvSpPr>
          <p:cNvPr id="3" name="Content Placeholder 2"/>
          <p:cNvSpPr>
            <a:spLocks noGrp="1"/>
          </p:cNvSpPr>
          <p:nvPr>
            <p:ph idx="1"/>
          </p:nvPr>
        </p:nvSpPr>
        <p:spPr/>
        <p:txBody>
          <a:bodyPr>
            <a:normAutofit/>
          </a:bodyPr>
          <a:lstStyle/>
          <a:p>
            <a:pPr>
              <a:buNone/>
            </a:pPr>
            <a:endParaRPr lang="en-US" dirty="0"/>
          </a:p>
          <a:p>
            <a:pPr>
              <a:buNone/>
            </a:pPr>
            <a:r>
              <a:rPr lang="en-US" dirty="0"/>
              <a:t>You need to put more effort into your work; _______, you </a:t>
            </a:r>
          </a:p>
          <a:p>
            <a:pPr>
              <a:buNone/>
            </a:pPr>
            <a:r>
              <a:rPr lang="en-US" dirty="0"/>
              <a:t>won’t get a passing grade.</a:t>
            </a:r>
          </a:p>
          <a:p>
            <a:pPr marL="514350" indent="-514350">
              <a:buAutoNum type="alphaUcPeriod"/>
            </a:pPr>
            <a:r>
              <a:rPr lang="en-US" dirty="0"/>
              <a:t>Moreover</a:t>
            </a:r>
          </a:p>
          <a:p>
            <a:pPr marL="514350" indent="-514350">
              <a:buAutoNum type="alphaUcPeriod"/>
            </a:pPr>
            <a:r>
              <a:rPr lang="en-US" dirty="0"/>
              <a:t>Otherwise</a:t>
            </a:r>
          </a:p>
          <a:p>
            <a:pPr marL="514350" indent="-514350">
              <a:buAutoNum type="alphaUcPeriod"/>
            </a:pPr>
            <a:r>
              <a:rPr lang="en-US" dirty="0"/>
              <a:t>Unless</a:t>
            </a:r>
          </a:p>
          <a:p>
            <a:pPr marL="514350" indent="-514350">
              <a:buAutoNum type="alphaUcPeriod"/>
            </a:pPr>
            <a:r>
              <a:rPr lang="en-US" dirty="0"/>
              <a:t>Instead</a:t>
            </a:r>
          </a:p>
          <a:p>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Adjectives+Prepositions</a:t>
            </a:r>
            <a:endParaRPr lang="en-US" dirty="0"/>
          </a:p>
        </p:txBody>
      </p:sp>
      <p:sp>
        <p:nvSpPr>
          <p:cNvPr id="3" name="Content Placeholder 2"/>
          <p:cNvSpPr>
            <a:spLocks noGrp="1"/>
          </p:cNvSpPr>
          <p:nvPr>
            <p:ph idx="1"/>
          </p:nvPr>
        </p:nvSpPr>
        <p:spPr>
          <a:xfrm>
            <a:off x="457200" y="2133600"/>
            <a:ext cx="8229600" cy="4191000"/>
          </a:xfrm>
        </p:spPr>
        <p:txBody>
          <a:bodyPr>
            <a:normAutofit/>
          </a:bodyPr>
          <a:lstStyle/>
          <a:p>
            <a:pPr>
              <a:buNone/>
            </a:pPr>
            <a:r>
              <a:rPr lang="en-US" sz="2400" b="1" dirty="0"/>
              <a:t>Complete each question with the correct preposition. </a:t>
            </a:r>
          </a:p>
          <a:p>
            <a:pPr>
              <a:buNone/>
            </a:pPr>
            <a:endParaRPr lang="en-US" sz="2400" b="1" dirty="0"/>
          </a:p>
          <a:p>
            <a:pPr marL="514350" indent="-514350">
              <a:buAutoNum type="arabicPeriod"/>
            </a:pPr>
            <a:r>
              <a:rPr lang="en-US" sz="2400" dirty="0"/>
              <a:t>What are you interested ....................? </a:t>
            </a:r>
          </a:p>
          <a:p>
            <a:pPr marL="514350" indent="-514350">
              <a:buAutoNum type="arabicPeriod"/>
            </a:pPr>
            <a:r>
              <a:rPr lang="en-US" sz="2400" dirty="0"/>
              <a:t>Do you get excited .................... going on holiday?</a:t>
            </a:r>
          </a:p>
          <a:p>
            <a:pPr marL="514350" indent="-514350">
              <a:buAutoNum type="arabicPeriod"/>
            </a:pPr>
            <a:r>
              <a:rPr lang="en-US" sz="2400" dirty="0"/>
              <a:t>What is your country famous ....................?</a:t>
            </a:r>
          </a:p>
          <a:p>
            <a:pPr marL="514350" indent="-514350">
              <a:buAutoNum type="arabicPeriod"/>
            </a:pPr>
            <a:r>
              <a:rPr lang="en-US" sz="2400" dirty="0"/>
              <a:t>What school subjects were you keen .................... as a child? </a:t>
            </a:r>
          </a:p>
          <a:p>
            <a:pPr marL="514350" indent="-514350">
              <a:buAutoNum type="arabicPeriod"/>
            </a:pPr>
            <a:r>
              <a:rPr lang="en-US" sz="2400" dirty="0"/>
              <a:t>What do you get angry .................... people about?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Verb+Prepositions</a:t>
            </a:r>
            <a:endParaRPr lang="en-US" dirty="0"/>
          </a:p>
        </p:txBody>
      </p:sp>
      <p:sp>
        <p:nvSpPr>
          <p:cNvPr id="3" name="Content Placeholder 2"/>
          <p:cNvSpPr>
            <a:spLocks noGrp="1"/>
          </p:cNvSpPr>
          <p:nvPr>
            <p:ph idx="1"/>
          </p:nvPr>
        </p:nvSpPr>
        <p:spPr/>
        <p:txBody>
          <a:bodyPr>
            <a:normAutofit/>
          </a:bodyPr>
          <a:lstStyle/>
          <a:p>
            <a:pPr marL="514350" indent="-514350" algn="just">
              <a:buAutoNum type="arabicPeriod"/>
            </a:pPr>
            <a:r>
              <a:rPr lang="en-US" dirty="0"/>
              <a:t>All the students will work ___ a collaborative environment. </a:t>
            </a:r>
          </a:p>
          <a:p>
            <a:pPr marL="514350" indent="-514350" algn="just">
              <a:buAutoNum type="arabicPeriod"/>
            </a:pPr>
            <a:r>
              <a:rPr lang="en-US" dirty="0"/>
              <a:t>They need to concentrate ___ their studies. </a:t>
            </a:r>
          </a:p>
          <a:p>
            <a:pPr marL="514350" indent="-514350" algn="just">
              <a:buAutoNum type="arabicPeriod"/>
            </a:pPr>
            <a:r>
              <a:rPr lang="en-US" dirty="0"/>
              <a:t>They will be placed ___ a range of community settings. </a:t>
            </a:r>
          </a:p>
          <a:p>
            <a:pPr marL="514350" indent="-514350" algn="just">
              <a:buAutoNum type="arabicPeriod"/>
            </a:pPr>
            <a:r>
              <a:rPr lang="en-US" dirty="0"/>
              <a:t>We examined the scientific basis ___ dental practice.</a:t>
            </a:r>
          </a:p>
          <a:p>
            <a:pPr marL="514350" indent="-514350" algn="just">
              <a:buAutoNum type="arabicPeriod"/>
            </a:pPr>
            <a:r>
              <a:rPr lang="en-US" dirty="0"/>
              <a:t>This degree appeals to students who are interested ___ working in the new fields and occupations created by </a:t>
            </a:r>
            <a:r>
              <a:rPr lang="en-US" dirty="0" err="1"/>
              <a:t>digitisation</a:t>
            </a:r>
            <a:r>
              <a:rPr lang="en-US" dirty="0"/>
              <a:t>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072" y="2571750"/>
            <a:ext cx="7619571" cy="1143000"/>
          </a:xfrm>
        </p:spPr>
        <p:txBody>
          <a:bodyPr>
            <a:normAutofit fontScale="90000"/>
          </a:bodyPr>
          <a:lstStyle/>
          <a:p>
            <a:pPr algn="ctr" eaLnBrk="1" fontAlgn="auto" hangingPunct="1">
              <a:spcAft>
                <a:spcPts val="0"/>
              </a:spcAft>
              <a:defRPr/>
            </a:pPr>
            <a:r>
              <a:rPr lang="en-US" sz="11000" dirty="0">
                <a:latin typeface="Blackadder ITC" pitchFamily="82" charset="0"/>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lstStyle/>
          <a:p>
            <a:pPr>
              <a:buNone/>
            </a:pPr>
            <a:r>
              <a:rPr lang="en-US" dirty="0"/>
              <a:t>Practicing the usage and errors based on </a:t>
            </a:r>
          </a:p>
          <a:p>
            <a:r>
              <a:rPr lang="en-US" dirty="0"/>
              <a:t>Adjective </a:t>
            </a:r>
          </a:p>
          <a:p>
            <a:r>
              <a:rPr lang="en-US" dirty="0"/>
              <a:t>Preposition</a:t>
            </a:r>
          </a:p>
          <a:p>
            <a:r>
              <a:rPr lang="en-US" dirty="0"/>
              <a:t>Adverb</a:t>
            </a:r>
          </a:p>
          <a:p>
            <a:r>
              <a:rPr lang="en-US" dirty="0"/>
              <a:t>Conjunction and interjection</a:t>
            </a: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Adjectives ending in -</a:t>
            </a:r>
            <a:r>
              <a:rPr lang="en-US" dirty="0" err="1"/>
              <a:t>ing</a:t>
            </a:r>
            <a:r>
              <a:rPr lang="en-US" dirty="0"/>
              <a:t>, -</a:t>
            </a:r>
            <a:r>
              <a:rPr lang="en-US" dirty="0" err="1"/>
              <a:t>ed</a:t>
            </a:r>
            <a:endParaRPr lang="en-US" dirty="0"/>
          </a:p>
        </p:txBody>
      </p:sp>
      <p:sp>
        <p:nvSpPr>
          <p:cNvPr id="3" name="Content Placeholder 2"/>
          <p:cNvSpPr>
            <a:spLocks noGrp="1"/>
          </p:cNvSpPr>
          <p:nvPr>
            <p:ph idx="1"/>
          </p:nvPr>
        </p:nvSpPr>
        <p:spPr>
          <a:xfrm>
            <a:off x="457200" y="2133600"/>
            <a:ext cx="8229600" cy="4191000"/>
          </a:xfrm>
        </p:spPr>
        <p:txBody>
          <a:bodyPr/>
          <a:lstStyle/>
          <a:p>
            <a:r>
              <a:rPr lang="en-US" dirty="0"/>
              <a:t>Do you know the difference between bored and boring?</a:t>
            </a:r>
          </a:p>
          <a:p>
            <a:endParaRPr lang="en-US" dirty="0"/>
          </a:p>
          <a:p>
            <a:r>
              <a:rPr lang="en-US" dirty="0"/>
              <a:t>Look at these examples to see how adjectives ending in </a:t>
            </a:r>
            <a:r>
              <a:rPr lang="en-US" i="1" dirty="0"/>
              <a:t>-</a:t>
            </a:r>
            <a:r>
              <a:rPr lang="en-US" i="1" dirty="0" err="1"/>
              <a:t>ed</a:t>
            </a:r>
            <a:r>
              <a:rPr lang="en-US" dirty="0"/>
              <a:t> and </a:t>
            </a:r>
            <a:r>
              <a:rPr lang="en-US" i="1" dirty="0"/>
              <a:t>-</a:t>
            </a:r>
            <a:r>
              <a:rPr lang="en-US" i="1" dirty="0" err="1"/>
              <a:t>ing</a:t>
            </a:r>
            <a:r>
              <a:rPr lang="en-US" dirty="0"/>
              <a:t> are used.</a:t>
            </a:r>
          </a:p>
          <a:p>
            <a:endParaRPr lang="en-US" i="1" dirty="0"/>
          </a:p>
          <a:p>
            <a:r>
              <a:rPr lang="en-US" i="1" dirty="0"/>
              <a:t>I was really </a:t>
            </a:r>
            <a:r>
              <a:rPr lang="en-US" b="1" i="1" dirty="0"/>
              <a:t>bored</a:t>
            </a:r>
            <a:r>
              <a:rPr lang="en-US" i="1" dirty="0"/>
              <a:t> in that presentation.</a:t>
            </a:r>
            <a:br>
              <a:rPr lang="en-US" i="1" dirty="0"/>
            </a:br>
            <a:r>
              <a:rPr lang="en-US" i="1" dirty="0"/>
              <a:t>That was a really </a:t>
            </a:r>
            <a:r>
              <a:rPr lang="en-US" b="1" i="1" dirty="0"/>
              <a:t>boring</a:t>
            </a:r>
            <a:r>
              <a:rPr lang="en-US" i="1" dirty="0"/>
              <a:t> presentation.</a:t>
            </a:r>
            <a:endParaRPr lang="en-US" dirty="0"/>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Adjectives ending in -</a:t>
            </a:r>
            <a:r>
              <a:rPr lang="en-US" dirty="0" err="1"/>
              <a:t>ing</a:t>
            </a:r>
            <a:r>
              <a:rPr lang="en-US" dirty="0"/>
              <a:t>, -</a:t>
            </a:r>
            <a:r>
              <a:rPr lang="en-US" dirty="0" err="1"/>
              <a:t>ed</a:t>
            </a:r>
            <a:endParaRPr lang="en-US" dirty="0"/>
          </a:p>
        </p:txBody>
      </p:sp>
      <p:sp>
        <p:nvSpPr>
          <p:cNvPr id="3" name="Content Placeholder 2"/>
          <p:cNvSpPr>
            <a:spLocks noGrp="1"/>
          </p:cNvSpPr>
          <p:nvPr>
            <p:ph idx="1"/>
          </p:nvPr>
        </p:nvSpPr>
        <p:spPr>
          <a:xfrm>
            <a:off x="457200" y="2133600"/>
            <a:ext cx="8229600" cy="4191000"/>
          </a:xfrm>
        </p:spPr>
        <p:txBody>
          <a:bodyPr/>
          <a:lstStyle/>
          <a:p>
            <a:pPr fontAlgn="base"/>
            <a:r>
              <a:rPr lang="en-US" dirty="0"/>
              <a:t>An adjective that ends in -</a:t>
            </a:r>
            <a:r>
              <a:rPr lang="en-US" dirty="0" err="1"/>
              <a:t>ing</a:t>
            </a:r>
            <a:r>
              <a:rPr lang="en-US" dirty="0"/>
              <a:t> is used to describe: the characteristic of a person, a thing or a situation.</a:t>
            </a:r>
          </a:p>
          <a:p>
            <a:pPr fontAlgn="base">
              <a:buNone/>
            </a:pPr>
            <a:endParaRPr lang="en-US" dirty="0"/>
          </a:p>
          <a:p>
            <a:pPr fontAlgn="base"/>
            <a:r>
              <a:rPr lang="en-US" dirty="0"/>
              <a:t>An adjective that ends in -</a:t>
            </a:r>
            <a:r>
              <a:rPr lang="en-US" dirty="0" err="1"/>
              <a:t>ed</a:t>
            </a:r>
            <a:r>
              <a:rPr lang="en-US" dirty="0"/>
              <a:t> is used to describe: a feeling or an emotion. It is used to describe a temporary thing.</a:t>
            </a:r>
            <a:br>
              <a:rPr lang="en-US" dirty="0"/>
            </a:b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19912"/>
          </a:xfrm>
        </p:spPr>
        <p:txBody>
          <a:bodyPr>
            <a:normAutofit/>
          </a:bodyPr>
          <a:lstStyle/>
          <a:p>
            <a:r>
              <a:rPr lang="en-US" dirty="0"/>
              <a:t>Test yourself!</a:t>
            </a:r>
          </a:p>
        </p:txBody>
      </p:sp>
      <p:pic>
        <p:nvPicPr>
          <p:cNvPr id="87042" name="Picture 2"/>
          <p:cNvPicPr>
            <a:picLocks noChangeAspect="1" noChangeArrowheads="1"/>
          </p:cNvPicPr>
          <p:nvPr/>
        </p:nvPicPr>
        <p:blipFill>
          <a:blip r:embed="rId2"/>
          <a:srcRect/>
          <a:stretch>
            <a:fillRect/>
          </a:stretch>
        </p:blipFill>
        <p:spPr bwMode="auto">
          <a:xfrm>
            <a:off x="609600" y="2133600"/>
            <a:ext cx="7746314" cy="4724400"/>
          </a:xfrm>
          <a:prstGeom prst="rect">
            <a:avLst/>
          </a:prstGeom>
          <a:noFill/>
          <a:ln w="9525">
            <a:noFill/>
            <a:miter lim="800000"/>
            <a:headEnd/>
            <a:tailEnd/>
          </a:ln>
          <a:effectLst/>
        </p:spPr>
      </p:pic>
      <p:sp>
        <p:nvSpPr>
          <p:cNvPr id="5" name="Rectangle 4"/>
          <p:cNvSpPr/>
          <p:nvPr/>
        </p:nvSpPr>
        <p:spPr>
          <a:xfrm>
            <a:off x="533400" y="1676400"/>
            <a:ext cx="6781800" cy="369332"/>
          </a:xfrm>
          <a:prstGeom prst="rect">
            <a:avLst/>
          </a:prstGeom>
        </p:spPr>
        <p:txBody>
          <a:bodyPr wrap="square">
            <a:spAutoFit/>
          </a:bodyPr>
          <a:lstStyle/>
          <a:p>
            <a:r>
              <a:rPr lang="en-US" b="1" dirty="0"/>
              <a:t>Fill the blanks with adjectives ending with –</a:t>
            </a:r>
            <a:r>
              <a:rPr lang="en-US" b="1" dirty="0" err="1"/>
              <a:t>ing</a:t>
            </a:r>
            <a:r>
              <a:rPr lang="en-US" b="1" dirty="0"/>
              <a:t> or –</a:t>
            </a:r>
            <a:r>
              <a:rPr lang="en-US" b="1" dirty="0" err="1"/>
              <a:t>ed</a:t>
            </a:r>
            <a:r>
              <a:rPr lang="en-US" b="1" dirty="0"/>
              <a:t> </a:t>
            </a:r>
          </a:p>
        </p:txBody>
      </p:sp>
      <p:sp>
        <p:nvSpPr>
          <p:cNvPr id="7" name="TextBox 6"/>
          <p:cNvSpPr txBox="1"/>
          <p:nvPr/>
        </p:nvSpPr>
        <p:spPr>
          <a:xfrm>
            <a:off x="6934200" y="6019800"/>
            <a:ext cx="1751442" cy="369332"/>
          </a:xfrm>
          <a:prstGeom prst="rect">
            <a:avLst/>
          </a:prstGeom>
          <a:noFill/>
        </p:spPr>
        <p:txBody>
          <a:bodyPr wrap="none" rtlCol="0">
            <a:spAutoFit/>
          </a:bodyPr>
          <a:lstStyle/>
          <a:p>
            <a:r>
              <a:rPr lang="en-US" dirty="0"/>
              <a:t>Adjective - bore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068" name="Picture 4"/>
          <p:cNvPicPr>
            <a:picLocks noChangeAspect="1" noChangeArrowheads="1"/>
          </p:cNvPicPr>
          <p:nvPr/>
        </p:nvPicPr>
        <p:blipFill>
          <a:blip r:embed="rId2"/>
          <a:srcRect/>
          <a:stretch>
            <a:fillRect/>
          </a:stretch>
        </p:blipFill>
        <p:spPr bwMode="auto">
          <a:xfrm>
            <a:off x="0" y="1371600"/>
            <a:ext cx="9050037" cy="5086350"/>
          </a:xfrm>
          <a:prstGeom prst="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090" name="Picture 2"/>
          <p:cNvPicPr>
            <a:picLocks noChangeAspect="1" noChangeArrowheads="1"/>
          </p:cNvPicPr>
          <p:nvPr/>
        </p:nvPicPr>
        <p:blipFill>
          <a:blip r:embed="rId2"/>
          <a:srcRect/>
          <a:stretch>
            <a:fillRect/>
          </a:stretch>
        </p:blipFill>
        <p:spPr bwMode="auto">
          <a:xfrm>
            <a:off x="381000" y="990600"/>
            <a:ext cx="7239000" cy="5279270"/>
          </a:xfrm>
          <a:prstGeom prst="rect">
            <a:avLst/>
          </a:prstGeom>
          <a:noFill/>
          <a:ln w="9525">
            <a:noFill/>
            <a:miter lim="800000"/>
            <a:headEnd/>
            <a:tailEnd/>
          </a:ln>
          <a:effectLst/>
        </p:spPr>
      </p:pic>
      <p:sp>
        <p:nvSpPr>
          <p:cNvPr id="6" name="TextBox 5"/>
          <p:cNvSpPr txBox="1"/>
          <p:nvPr/>
        </p:nvSpPr>
        <p:spPr>
          <a:xfrm>
            <a:off x="5715000" y="6019800"/>
            <a:ext cx="2065309" cy="369332"/>
          </a:xfrm>
          <a:prstGeom prst="rect">
            <a:avLst/>
          </a:prstGeom>
          <a:noFill/>
        </p:spPr>
        <p:txBody>
          <a:bodyPr wrap="none" rtlCol="0">
            <a:spAutoFit/>
          </a:bodyPr>
          <a:lstStyle/>
          <a:p>
            <a:r>
              <a:rPr lang="en-US" dirty="0"/>
              <a:t>Adjective - confuse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114" name="Picture 2"/>
          <p:cNvPicPr>
            <a:picLocks noChangeAspect="1" noChangeArrowheads="1"/>
          </p:cNvPicPr>
          <p:nvPr/>
        </p:nvPicPr>
        <p:blipFill>
          <a:blip r:embed="rId2"/>
          <a:srcRect/>
          <a:stretch>
            <a:fillRect/>
          </a:stretch>
        </p:blipFill>
        <p:spPr bwMode="auto">
          <a:xfrm>
            <a:off x="0" y="1295400"/>
            <a:ext cx="8606336" cy="4191000"/>
          </a:xfrm>
          <a:prstGeom prst="rect">
            <a:avLst/>
          </a:prstGeom>
          <a:noFill/>
          <a:ln w="9525">
            <a:noFill/>
            <a:miter lim="800000"/>
            <a:headEnd/>
            <a:tailEnd/>
          </a:ln>
          <a:effectLst/>
        </p:spPr>
      </p:pic>
      <p:sp>
        <p:nvSpPr>
          <p:cNvPr id="5" name="TextBox 4"/>
          <p:cNvSpPr txBox="1"/>
          <p:nvPr/>
        </p:nvSpPr>
        <p:spPr>
          <a:xfrm>
            <a:off x="5562600" y="6019800"/>
            <a:ext cx="3524683" cy="369332"/>
          </a:xfrm>
          <a:prstGeom prst="rect">
            <a:avLst/>
          </a:prstGeom>
          <a:noFill/>
        </p:spPr>
        <p:txBody>
          <a:bodyPr wrap="none" rtlCol="0">
            <a:spAutoFit/>
          </a:bodyPr>
          <a:lstStyle/>
          <a:p>
            <a:r>
              <a:rPr lang="en-US" dirty="0"/>
              <a:t>Adjective – embarrass, disappoint</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531</TotalTime>
  <Words>797</Words>
  <Application>Microsoft Office PowerPoint</Application>
  <PresentationFormat>On-screen Show (4:3)</PresentationFormat>
  <Paragraphs>88</Paragraphs>
  <Slides>24</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0</vt:i4>
      </vt:variant>
      <vt:variant>
        <vt:lpstr>Slide Titles</vt:lpstr>
      </vt:variant>
      <vt:variant>
        <vt:i4>24</vt:i4>
      </vt:variant>
    </vt:vector>
  </HeadingPairs>
  <TitlesOfParts>
    <vt:vector size="30" baseType="lpstr">
      <vt:lpstr>Arial</vt:lpstr>
      <vt:lpstr>Blackadder ITC</vt:lpstr>
      <vt:lpstr>Calibri</vt:lpstr>
      <vt:lpstr>Constantia</vt:lpstr>
      <vt:lpstr>Wingdings 2</vt:lpstr>
      <vt:lpstr>Flow</vt:lpstr>
      <vt:lpstr>PowerPoint Presentation</vt:lpstr>
      <vt:lpstr>Lecture 2</vt:lpstr>
      <vt:lpstr>Objectives</vt:lpstr>
      <vt:lpstr>Adjectives ending in -ing, -ed</vt:lpstr>
      <vt:lpstr>Adjectives ending in -ing, -ed</vt:lpstr>
      <vt:lpstr>Test yourself!</vt:lpstr>
      <vt:lpstr>PowerPoint Presentation</vt:lpstr>
      <vt:lpstr>PowerPoint Presentation</vt:lpstr>
      <vt:lpstr>PowerPoint Presentation</vt:lpstr>
      <vt:lpstr>Difference in Adjectives and Adverbs</vt:lpstr>
      <vt:lpstr>Adverbs with the Verb</vt:lpstr>
      <vt:lpstr>PowerPoint Presentation</vt:lpstr>
      <vt:lpstr>PowerPoint Presentation</vt:lpstr>
      <vt:lpstr>PowerPoint Presentation</vt:lpstr>
      <vt:lpstr>PowerPoint Presentation</vt:lpstr>
      <vt:lpstr>PowerPoint Presentation</vt:lpstr>
      <vt:lpstr>Word order</vt:lpstr>
      <vt:lpstr>Read &amp; complete the descriptions. Use the correct words from the box</vt:lpstr>
      <vt:lpstr>Read &amp; complete the descriptions. Use the correct words from the box</vt:lpstr>
      <vt:lpstr>Adverbial and Compound Conjunctions</vt:lpstr>
      <vt:lpstr>Choose the best answer to complete the sentence.</vt:lpstr>
      <vt:lpstr>Adjectives+Prepositions</vt:lpstr>
      <vt:lpstr>Verb+Prepositions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dc:title>
  <dc:creator>hello</dc:creator>
  <cp:lastModifiedBy>Jeewan</cp:lastModifiedBy>
  <cp:revision>54</cp:revision>
  <dcterms:created xsi:type="dcterms:W3CDTF">2006-08-16T00:00:00Z</dcterms:created>
  <dcterms:modified xsi:type="dcterms:W3CDTF">2023-01-24T04:46:03Z</dcterms:modified>
</cp:coreProperties>
</file>

<file path=docProps/thumbnail.jpeg>
</file>